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6858000" cx="12192000"/>
  <p:notesSz cx="6858000" cy="9144000"/>
  <p:embeddedFontLst>
    <p:embeddedFont>
      <p:font typeface="Cabin"/>
      <p:regular r:id="rId21"/>
      <p:bold r:id="rId22"/>
      <p:italic r:id="rId23"/>
      <p:boldItalic r:id="rId24"/>
    </p:embeddedFont>
    <p:embeddedFont>
      <p:font typeface="Lustria"/>
      <p:regular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Cabin-bold.fntdata"/><Relationship Id="rId21" Type="http://schemas.openxmlformats.org/officeDocument/2006/relationships/font" Target="fonts/Cabin-regular.fntdata"/><Relationship Id="rId24" Type="http://schemas.openxmlformats.org/officeDocument/2006/relationships/font" Target="fonts/Cabin-boldItalic.fntdata"/><Relationship Id="rId23" Type="http://schemas.openxmlformats.org/officeDocument/2006/relationships/font" Target="fonts/Cabin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Lustri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5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0693" y="359833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ctr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ctr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ctr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ctr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ctr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ctr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ctr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ctr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Panorâmica com Legenda">
  <p:cSld name="Foto Panorâmica com Legenda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ate-V2-HD-panoPhotoInset.png" id="72" name="Google Shape;7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1"/>
          <p:cNvSpPr txBox="1"/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2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r="4440000" dist="25400">
              <a:srgbClr val="000000">
                <a:alpha val="35686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913795" y="5108728"/>
            <a:ext cx="10353762" cy="682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Legenda">
  <p:cSld name="Título e Legenda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3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ção com Legenda">
  <p:cSld name="Citação com Legenda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3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r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2" type="body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p13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Lustria"/>
              <a:buNone/>
            </a:pPr>
            <a:r>
              <a:rPr b="0" lang="en-US" sz="8000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“</a:t>
            </a:r>
            <a:endParaRPr/>
          </a:p>
        </p:txBody>
      </p:sp>
      <p:sp>
        <p:nvSpPr>
          <p:cNvPr id="93" name="Google Shape;93;p13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Lustria"/>
              <a:buNone/>
            </a:pPr>
            <a:r>
              <a:rPr b="0" lang="en-US" sz="8000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ão de Nome">
  <p:cSld name="Cartão de Nom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3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98" name="Google Shape;98;p14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99" name="Google Shape;99;p14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nas">
  <p:cSld name="3 Colunas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913795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1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1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03" name="Google Shape;103;p15"/>
          <p:cNvSpPr txBox="1"/>
          <p:nvPr>
            <p:ph idx="2" type="body"/>
          </p:nvPr>
        </p:nvSpPr>
        <p:spPr>
          <a:xfrm>
            <a:off x="913795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04" name="Google Shape;104;p15"/>
          <p:cNvSpPr txBox="1"/>
          <p:nvPr>
            <p:ph idx="3" type="body"/>
          </p:nvPr>
        </p:nvSpPr>
        <p:spPr>
          <a:xfrm>
            <a:off x="4446711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1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1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4" type="body"/>
          </p:nvPr>
        </p:nvSpPr>
        <p:spPr>
          <a:xfrm>
            <a:off x="4441435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5" type="body"/>
          </p:nvPr>
        </p:nvSpPr>
        <p:spPr>
          <a:xfrm>
            <a:off x="7966572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1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1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07" name="Google Shape;107;p15"/>
          <p:cNvSpPr txBox="1"/>
          <p:nvPr>
            <p:ph idx="6" type="body"/>
          </p:nvPr>
        </p:nvSpPr>
        <p:spPr>
          <a:xfrm>
            <a:off x="7966572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08" name="Google Shape;108;p15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10" name="Google Shape;110;p15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nas de Imagem">
  <p:cSld name="3 Colunas de Imagem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ate-V2-HD-3colPhotoInset.png" id="112" name="Google Shape;11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late-V2-HD-3colPhotoInset.png" id="113" name="Google Shape;11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late-V2-HD-3colPhotoInset.png" id="114" name="Google Shape;11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1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1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17" name="Google Shape;117;p16"/>
          <p:cNvSpPr/>
          <p:nvPr>
            <p:ph idx="2" type="pic"/>
          </p:nvPr>
        </p:nvSpPr>
        <p:spPr>
          <a:xfrm>
            <a:off x="1018102" y="1938918"/>
            <a:ext cx="3092368" cy="1602954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38100" dir="4440000" dist="25400">
              <a:srgbClr val="000000">
                <a:alpha val="35686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idx="3" type="body"/>
          </p:nvPr>
        </p:nvSpPr>
        <p:spPr>
          <a:xfrm>
            <a:off x="913795" y="4480368"/>
            <a:ext cx="3300984" cy="13108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4" type="body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1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1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20" name="Google Shape;120;p16"/>
          <p:cNvSpPr/>
          <p:nvPr>
            <p:ph idx="5" type="pic"/>
          </p:nvPr>
        </p:nvSpPr>
        <p:spPr>
          <a:xfrm>
            <a:off x="4545743" y="1939094"/>
            <a:ext cx="3092368" cy="1608164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38100" dir="4440000" dist="25400">
              <a:srgbClr val="000000">
                <a:alpha val="35686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21" name="Google Shape;121;p16"/>
          <p:cNvSpPr txBox="1"/>
          <p:nvPr>
            <p:ph idx="6" type="body"/>
          </p:nvPr>
        </p:nvSpPr>
        <p:spPr>
          <a:xfrm>
            <a:off x="4441435" y="4480367"/>
            <a:ext cx="3300984" cy="13108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22" name="Google Shape;122;p16"/>
          <p:cNvSpPr txBox="1"/>
          <p:nvPr>
            <p:ph idx="7" type="body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1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1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23" name="Google Shape;123;p16"/>
          <p:cNvSpPr/>
          <p:nvPr>
            <p:ph idx="8" type="pic"/>
          </p:nvPr>
        </p:nvSpPr>
        <p:spPr>
          <a:xfrm>
            <a:off x="8075698" y="1934432"/>
            <a:ext cx="3092368" cy="1607294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38100" dir="4440000" dist="25400">
              <a:srgbClr val="000000">
                <a:alpha val="35686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9" type="body"/>
          </p:nvPr>
        </p:nvSpPr>
        <p:spPr>
          <a:xfrm>
            <a:off x="7966572" y="4480365"/>
            <a:ext cx="3300984" cy="1310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2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26" name="Google Shape;126;p16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27" name="Google Shape;127;p16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0" name="Google Shape;130;p17"/>
          <p:cNvSpPr txBox="1"/>
          <p:nvPr>
            <p:ph idx="1" type="body"/>
          </p:nvPr>
        </p:nvSpPr>
        <p:spPr>
          <a:xfrm rot="5400000">
            <a:off x="4061301" y="-1415056"/>
            <a:ext cx="4058751" cy="103537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30861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b="0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99719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9083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90829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90829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90829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90829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90829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33" name="Google Shape;133;p17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 rot="5400000">
            <a:off x="7534511" y="2058156"/>
            <a:ext cx="5181601" cy="228448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6" name="Google Shape;136;p18"/>
          <p:cNvSpPr txBox="1"/>
          <p:nvPr>
            <p:ph idx="1" type="body"/>
          </p:nvPr>
        </p:nvSpPr>
        <p:spPr>
          <a:xfrm rot="5400000">
            <a:off x="2281431" y="-758036"/>
            <a:ext cx="5181601" cy="7916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30861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b="0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99719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9083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90829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90829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90829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90829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90829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37" name="Google Shape;137;p18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38" name="Google Shape;138;p18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39" name="Google Shape;139;p18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30861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b="0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99719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9083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90829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90829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90829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90829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90829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1295401" y="3589879"/>
            <a:ext cx="9590550" cy="150705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913795" y="1732449"/>
            <a:ext cx="5060497" cy="40587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30861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b="0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99719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9083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90829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90829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90829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90829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90829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202892" y="1732449"/>
            <a:ext cx="5064665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30861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b="0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99719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9083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90829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90829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90829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90829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90829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ate-V2-HD-compPhotoInset.png" id="37" name="Google Shape;3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13795" y="1734506"/>
            <a:ext cx="5089072" cy="41487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late-V2-HD-compPhotoInset.png" id="38" name="Google Shape;3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8485" y="1734506"/>
            <a:ext cx="5089072" cy="4148769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1005872" y="1835254"/>
            <a:ext cx="4876344" cy="54488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1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1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1005872" y="2380137"/>
            <a:ext cx="4876344" cy="3411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861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b="0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99719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9083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81939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840"/>
              <a:buFont typeface="Noto Sans Symbols"/>
              <a:buChar char="◈"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81939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840"/>
              <a:buFont typeface="Noto Sans Symbols"/>
              <a:buChar char="◈"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90829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90829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90829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90829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3" type="body"/>
          </p:nvPr>
        </p:nvSpPr>
        <p:spPr>
          <a:xfrm>
            <a:off x="6294967" y="1835254"/>
            <a:ext cx="4895330" cy="5448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1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1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1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4" type="body"/>
          </p:nvPr>
        </p:nvSpPr>
        <p:spPr>
          <a:xfrm>
            <a:off x="6294967" y="2380137"/>
            <a:ext cx="4895330" cy="3411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0861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b="0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99719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9083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81939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840"/>
              <a:buFont typeface="Noto Sans Symbols"/>
              <a:buChar char="◈"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81939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840"/>
              <a:buFont typeface="Noto Sans Symbols"/>
              <a:buChar char="◈"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90829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90829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90829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90829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4855633" y="609600"/>
            <a:ext cx="6411924" cy="5181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30861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b="0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99719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9083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90829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90829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90829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90829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90829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913795" y="2431518"/>
            <a:ext cx="3706889" cy="335968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ate-V2-HD-vertPhotoInset.png" id="64" name="Google Shape;6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0"/>
          <p:cNvSpPr txBox="1"/>
          <p:nvPr>
            <p:ph type="title"/>
          </p:nvPr>
        </p:nvSpPr>
        <p:spPr>
          <a:xfrm>
            <a:off x="913795" y="609923"/>
            <a:ext cx="5934949" cy="18293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3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" name="Google Shape;66;p10"/>
          <p:cNvSpPr/>
          <p:nvPr>
            <p:ph idx="2" type="pic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r="4440000" dist="25400">
              <a:srgbClr val="000000">
                <a:alpha val="35686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913795" y="2439261"/>
            <a:ext cx="5934949" cy="337613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228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b="0" i="0" sz="1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286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b="0" i="0" sz="1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286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286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286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286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286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b="0" i="0" sz="9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sz="1000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ustria"/>
              <a:buNone/>
              <a:defRPr b="0" i="0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b="0" i="0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30861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b="0" i="0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299719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b="0" i="0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29083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290829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290829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290829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290829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290829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b="0" i="0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bin"/>
              <a:buNone/>
            </a:pPr>
            <a:r>
              <a:rPr b="0" i="0" lang="en-US" sz="5400" cap="non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rPr>
              <a:t>TINY CREW</a:t>
            </a:r>
            <a:r>
              <a:rPr b="0" i="0" lang="en-US" sz="5400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: Outbreak</a:t>
            </a:r>
            <a:endParaRPr b="0" i="0" sz="5400" cap="non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1370693" y="3598341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Cabin"/>
              <a:buNone/>
            </a:pPr>
            <a:r>
              <a:t/>
            </a:r>
            <a:endParaRPr b="0" i="0" sz="28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NPCs</a:t>
            </a:r>
            <a:endParaRPr b="0" i="1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▪"/>
            </a:pPr>
            <a:r>
              <a:rPr b="1" i="0" lang="en-US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A Histérica</a:t>
            </a:r>
            <a:endParaRPr b="1" i="0" sz="2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75500" lvl="1" marL="720000" marR="0" rtl="0" algn="l">
              <a:spcBef>
                <a:spcPts val="9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Quando muito próxima (sala adjacente ou mesmo corredor, ou escuta barulhos) de um zumbi, entra em desespero, e começa a gritar, parada, chamando a atenção dos zumbis, pondo em risco a segurança de todos.</a:t>
            </a:r>
            <a:endParaRPr b="0" i="0" sz="18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HABILIDADES DA EQUIPE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▪"/>
            </a:pPr>
            <a:r>
              <a:rPr b="1" i="0" lang="en-US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Sr. Hammer (Politico)</a:t>
            </a:r>
            <a:endParaRPr/>
          </a:p>
          <a:p>
            <a:pPr indent="-294549" lvl="1" marL="662850" marR="0" rtl="0" algn="l">
              <a:spcBef>
                <a:spcPts val="88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▪"/>
            </a:pPr>
            <a:r>
              <a:rPr b="0" i="0" lang="en-US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Discursar;</a:t>
            </a:r>
            <a:endParaRPr/>
          </a:p>
          <a:p>
            <a:pPr indent="-285750" lvl="0" marL="285750" marR="0" rtl="0" algn="l">
              <a:spcBef>
                <a:spcPts val="9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▪"/>
            </a:pPr>
            <a:r>
              <a:rPr b="1" i="0" lang="en-US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Jonh Jonhson (Policial)</a:t>
            </a:r>
            <a:endParaRPr/>
          </a:p>
          <a:p>
            <a:pPr indent="-294549" lvl="1" marL="662850" marR="0" rtl="0" algn="l">
              <a:spcBef>
                <a:spcPts val="88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▪"/>
            </a:pPr>
            <a:r>
              <a:rPr b="0" i="0" lang="en-US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Disparar arma;</a:t>
            </a:r>
            <a:endParaRPr/>
          </a:p>
          <a:p>
            <a:pPr indent="-285750" lvl="0" marL="285750" marR="0" rtl="0" algn="l">
              <a:spcBef>
                <a:spcPts val="9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▪"/>
            </a:pPr>
            <a:r>
              <a:rPr b="1" i="0" lang="en-US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Valentina (Garota dos serviços gerais)</a:t>
            </a:r>
            <a:endParaRPr/>
          </a:p>
          <a:p>
            <a:pPr indent="-294549" lvl="1" marL="662850" marR="0" rtl="0" algn="l">
              <a:spcBef>
                <a:spcPts val="88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▪"/>
            </a:pPr>
            <a:r>
              <a:rPr b="0" i="0" lang="en-US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Manutenir máquinas;</a:t>
            </a:r>
            <a:endParaRPr/>
          </a:p>
          <a:p>
            <a:pPr indent="-285750" lvl="0" marL="285750" marR="0" rtl="0" algn="l">
              <a:spcBef>
                <a:spcPts val="9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▪"/>
            </a:pPr>
            <a:r>
              <a:rPr b="1" i="0" lang="en-US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Mister X (Cientista)</a:t>
            </a:r>
            <a:endParaRPr/>
          </a:p>
          <a:p>
            <a:pPr indent="-294549" lvl="1" marL="662850" marR="0" rtl="0" algn="l">
              <a:spcBef>
                <a:spcPts val="88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▪"/>
            </a:pPr>
            <a:r>
              <a:rPr b="0" i="0" lang="en-US" sz="1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Produzir antídoto;</a:t>
            </a:r>
            <a:endParaRPr/>
          </a:p>
          <a:p>
            <a:pPr indent="-285750" lvl="0" marL="285750" marR="0" rtl="0" algn="l">
              <a:spcBef>
                <a:spcPts val="9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▪"/>
            </a:pPr>
            <a:r>
              <a:rPr b="1" i="0" lang="en-US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Chuck Nóia (O Bruto)</a:t>
            </a:r>
            <a:endParaRPr b="1" i="0" sz="16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94550" lvl="1" marL="662850" marR="0" rtl="0" algn="l">
              <a:spcBef>
                <a:spcPts val="9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▪"/>
            </a:pPr>
            <a:r>
              <a:rPr b="0" i="0" lang="en-US" sz="1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Destruir barricadas, e porcas de madeira trancadas.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SEUS OBJETIVOS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23" name="Google Shape;223;p30"/>
          <p:cNvSpPr txBox="1"/>
          <p:nvPr/>
        </p:nvSpPr>
        <p:spPr>
          <a:xfrm>
            <a:off x="342898" y="2301627"/>
            <a:ext cx="4826979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PRIMÁRIO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	</a:t>
            </a:r>
            <a:r>
              <a:rPr lang="en-US" sz="1800" u="sng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Encontre a saída e escape do local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SECUNDÁRIO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	</a:t>
            </a:r>
            <a:r>
              <a:rPr lang="en-US" sz="1800" u="sng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Auxilie NPCs </a:t>
            </a: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e leve-os com você;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	Não permita que </a:t>
            </a:r>
            <a:r>
              <a:rPr lang="en-US" sz="1800" u="sng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ninguém se torne zumbi</a:t>
            </a:r>
            <a:endParaRPr sz="1800" u="sng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CONDIÇÕES DE DERROTA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	Todos da sua equipe se tornaram zumbis;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	O duração da partida chegou ao fim 	(modo time-attack).</a:t>
            </a:r>
            <a:endParaRPr sz="1600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pic>
        <p:nvPicPr>
          <p:cNvPr id="224" name="Google Shape;224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86684" y="2224332"/>
            <a:ext cx="5980873" cy="405923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1"/>
          <p:cNvSpPr txBox="1"/>
          <p:nvPr>
            <p:ph type="title"/>
          </p:nvPr>
        </p:nvSpPr>
        <p:spPr>
          <a:xfrm>
            <a:off x="913795" y="609600"/>
            <a:ext cx="10353762" cy="125436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3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PROTÓTIPO DA UI</a:t>
            </a:r>
            <a:br>
              <a:rPr b="0" i="0" lang="en-US" sz="3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</a:br>
            <a:r>
              <a:rPr b="0" i="0" lang="en-US" sz="3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@</a:t>
            </a:r>
            <a:r>
              <a:rPr b="0" i="1" lang="en-US" sz="3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deprecated</a:t>
            </a:r>
            <a:endParaRPr b="0" i="1" sz="36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30" name="Google Shape;230;p31"/>
          <p:cNvSpPr txBox="1"/>
          <p:nvPr/>
        </p:nvSpPr>
        <p:spPr>
          <a:xfrm>
            <a:off x="342899" y="2301627"/>
            <a:ext cx="37719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pic>
        <p:nvPicPr>
          <p:cNvPr descr="https://lh6.googleusercontent.com/2f-ZLL0yx2J2HlbORpxhbagU01g2mBTPt07QipThIWKsyjBC5jM9eJt8DC5OKYSdJ4-yd4lDbZ2mIVV9hU5xo5jGmAVSA-gbEfeM-7YgyAko2ZP81wfOaorKoUASaZ4BNnnzqM-jgDlLDljdjA" id="231" name="Google Shape;23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12653" y="1863968"/>
            <a:ext cx="7756045" cy="4510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/>
          <p:nvPr/>
        </p:nvSpPr>
        <p:spPr>
          <a:xfrm>
            <a:off x="342899" y="2301627"/>
            <a:ext cx="37719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pic>
        <p:nvPicPr>
          <p:cNvPr id="237" name="Google Shape;237;p3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5863" y="1863968"/>
            <a:ext cx="8349625" cy="47122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</p:pic>
      <p:sp>
        <p:nvSpPr>
          <p:cNvPr id="238" name="Google Shape;238;p32"/>
          <p:cNvSpPr txBox="1"/>
          <p:nvPr>
            <p:ph type="title"/>
          </p:nvPr>
        </p:nvSpPr>
        <p:spPr>
          <a:xfrm>
            <a:off x="913795" y="609600"/>
            <a:ext cx="10353762" cy="125436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3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IMPL. PROTÓTIPO DA UI</a:t>
            </a:r>
            <a:br>
              <a:rPr b="0" i="0" lang="en-US" sz="3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</a:br>
            <a:r>
              <a:rPr b="0" i="0" lang="en-US" sz="3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@</a:t>
            </a:r>
            <a:r>
              <a:rPr b="0" i="1" lang="en-US" sz="36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deprecated</a:t>
            </a:r>
            <a:endParaRPr b="0" i="1" sz="36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O QUE JÁ FOI DESENVOLVIDO?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44" name="Google Shape;244;p33"/>
          <p:cNvSpPr txBox="1"/>
          <p:nvPr/>
        </p:nvSpPr>
        <p:spPr>
          <a:xfrm>
            <a:off x="342899" y="2292835"/>
            <a:ext cx="3771900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</a:br>
            <a:r>
              <a:rPr b="1"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Tools</a:t>
            </a:r>
            <a:endParaRPr sz="1800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A* </a:t>
            </a:r>
            <a:r>
              <a:rPr i="1"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pathfinding</a:t>
            </a: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 </a:t>
            </a:r>
            <a:r>
              <a:rPr lang="en-US" sz="1800" u="sng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para nodos e salas;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i="1"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Base room generator.</a:t>
            </a:r>
            <a:endParaRPr sz="1800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Prototype</a:t>
            </a: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 strike="sng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Interaction with field and character movement </a:t>
            </a: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(simulation game);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pic>
        <p:nvPicPr>
          <p:cNvPr id="245" name="Google Shape;245;p3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86684" y="2224332"/>
            <a:ext cx="5980873" cy="405923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ADD-ONS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51" name="Google Shape;251;p34"/>
          <p:cNvSpPr txBox="1"/>
          <p:nvPr>
            <p:ph idx="1" type="body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1" i="0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Cenários gerados proceduralmente</a:t>
            </a:r>
            <a:endParaRPr b="1" i="0" sz="24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75500" lvl="1" marL="720000" marR="0" rtl="0" algn="l">
              <a:spcBef>
                <a:spcPts val="1040"/>
              </a:spcBef>
              <a:spcAft>
                <a:spcPts val="0"/>
              </a:spcAft>
              <a:buClr>
                <a:schemeClr val="lt2"/>
              </a:buClr>
              <a:buSzPts val="1540"/>
              <a:buFont typeface="Noto Sans Symbols"/>
              <a:buChar char="▪"/>
            </a:pPr>
            <a:r>
              <a:rPr b="0" i="0" lang="en-US" sz="2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Experiência nova a cada jogatina</a:t>
            </a:r>
            <a:endParaRPr b="0" i="0" sz="22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HIGH CONCEPT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51" name="Google Shape;151;p20"/>
          <p:cNvSpPr txBox="1"/>
          <p:nvPr>
            <p:ph idx="1" type="body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Sobreviva ao apocalypse zumbi! Encontre a saída, salve sua equipe e os sobreviventes que encontrar pelo caminho.</a:t>
            </a:r>
            <a:endParaRPr/>
          </a:p>
          <a:p>
            <a:pPr indent="-21082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317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1" i="0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KEY CONCEPT</a:t>
            </a:r>
            <a:endParaRPr/>
          </a:p>
          <a:p>
            <a:pPr indent="-275500" lvl="1" marL="720000" marR="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▪"/>
            </a:pPr>
            <a:r>
              <a:rPr b="0" i="1" lang="en-US" sz="2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LEGO™ adventure, Real-time Strategy Comedy Survival Horror</a:t>
            </a:r>
            <a:endParaRPr b="1" i="0" sz="2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19709" lvl="0" marL="342900" marR="0" rtl="0" algn="l">
              <a:spcBef>
                <a:spcPts val="1040"/>
              </a:spcBef>
              <a:spcAft>
                <a:spcPts val="0"/>
              </a:spcAft>
              <a:buClr>
                <a:schemeClr val="lt2"/>
              </a:buClr>
              <a:buSzPts val="1540"/>
              <a:buFont typeface="Noto Sans Symbols"/>
              <a:buNone/>
            </a:pPr>
            <a:r>
              <a:t/>
            </a:r>
            <a:endParaRPr b="1" i="0" sz="22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317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1" i="0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TARGET PLATFORM</a:t>
            </a:r>
            <a:endParaRPr/>
          </a:p>
          <a:p>
            <a:pPr indent="-275500" lvl="1" marL="720000" marR="0" rtl="0" algn="l">
              <a:spcBef>
                <a:spcPts val="1040"/>
              </a:spcBef>
              <a:spcAft>
                <a:spcPts val="0"/>
              </a:spcAft>
              <a:buClr>
                <a:schemeClr val="lt2"/>
              </a:buClr>
              <a:buSzPts val="1540"/>
              <a:buFont typeface="Noto Sans Symbols"/>
              <a:buChar char="▪"/>
            </a:pPr>
            <a:r>
              <a:rPr b="0" i="0" lang="en-US" sz="2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Windows &amp; Linux</a:t>
            </a:r>
            <a:endParaRPr b="0" i="1" sz="22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5500" lvl="1" marL="450000" marR="0" rtl="0" algn="l">
              <a:spcBef>
                <a:spcPts val="10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t/>
            </a:r>
            <a:endParaRPr b="0" i="1" sz="22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GENERO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57" name="Google Shape;157;p21"/>
          <p:cNvSpPr txBox="1"/>
          <p:nvPr>
            <p:ph idx="1" type="body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1500" lvl="0" marL="3690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Compreende os seguintes elementos</a:t>
            </a:r>
            <a:r>
              <a:rPr b="0" i="0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:</a:t>
            </a:r>
            <a:endParaRPr/>
          </a:p>
          <a:p>
            <a:pPr indent="-21082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None/>
            </a:pPr>
            <a:r>
              <a:t/>
            </a:r>
            <a:endParaRPr b="0" i="1" sz="24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317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0" i="1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Adventure;</a:t>
            </a:r>
            <a:endParaRPr/>
          </a:p>
          <a:p>
            <a:pPr indent="-317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0" i="1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Action; </a:t>
            </a:r>
            <a:endParaRPr/>
          </a:p>
          <a:p>
            <a:pPr indent="-317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0" i="1" lang="en-US" sz="2400" u="none" cap="none" strike="sng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Comedy</a:t>
            </a:r>
            <a:r>
              <a:rPr b="0" i="1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 Survival Horror.</a:t>
            </a:r>
            <a:endParaRPr b="0" i="0" sz="24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GAMEPLAY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63" name="Google Shape;163;p22"/>
          <p:cNvSpPr txBox="1"/>
          <p:nvPr>
            <p:ph idx="1" type="body"/>
          </p:nvPr>
        </p:nvSpPr>
        <p:spPr>
          <a:xfrm>
            <a:off x="913795" y="1732449"/>
            <a:ext cx="10353762" cy="246836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Você está no controle da uma pequena equipe chamada TINY CREW;</a:t>
            </a:r>
            <a:endParaRPr/>
          </a:p>
          <a:p>
            <a:pPr indent="-275500" lvl="1" marL="720000" marR="0" rtl="0" algn="l">
              <a:spcBef>
                <a:spcPts val="1040"/>
              </a:spcBef>
              <a:spcAft>
                <a:spcPts val="0"/>
              </a:spcAft>
              <a:buClr>
                <a:schemeClr val="lt2"/>
              </a:buClr>
              <a:buSzPts val="1540"/>
              <a:buFont typeface="Noto Sans Symbols"/>
              <a:buChar char="▪"/>
            </a:pPr>
            <a:r>
              <a:rPr b="0" i="0" lang="en-US" sz="2200" u="sng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Controle intercalado </a:t>
            </a:r>
            <a:r>
              <a:rPr b="0" i="0" lang="en-US" sz="2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(a lá LEGO</a:t>
            </a:r>
            <a:r>
              <a:rPr b="0" i="0" lang="en-US" sz="18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™</a:t>
            </a:r>
            <a:r>
              <a:rPr b="0" i="0" lang="en-US" sz="2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 </a:t>
            </a:r>
            <a:r>
              <a:rPr b="0" i="1" lang="en-US" sz="2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videogames</a:t>
            </a:r>
            <a:r>
              <a:rPr b="0" i="0" lang="en-US" sz="2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);</a:t>
            </a:r>
            <a:endParaRPr/>
          </a:p>
          <a:p>
            <a:pPr indent="-275500" lvl="1" marL="720000" marR="0" rtl="0" algn="l">
              <a:spcBef>
                <a:spcPts val="1040"/>
              </a:spcBef>
              <a:spcAft>
                <a:spcPts val="0"/>
              </a:spcAft>
              <a:buClr>
                <a:schemeClr val="lt2"/>
              </a:buClr>
              <a:buSzPts val="1540"/>
              <a:buFont typeface="Noto Sans Symbols"/>
              <a:buChar char="▪"/>
            </a:pPr>
            <a:r>
              <a:rPr b="0" i="0" lang="en-US" sz="2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Defina os </a:t>
            </a:r>
            <a:r>
              <a:rPr b="0" i="0" lang="en-US" sz="2200" u="sng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estados passivos e ativos</a:t>
            </a:r>
            <a:r>
              <a:rPr b="0" i="0" lang="en-US" sz="2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 de cada um.</a:t>
            </a:r>
            <a:endParaRPr/>
          </a:p>
          <a:p>
            <a:pPr indent="-317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Interação com os elementos do cenário e personagens;</a:t>
            </a:r>
            <a:endParaRPr b="0" i="0" sz="22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11500" lvl="0" marL="36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pic>
        <p:nvPicPr>
          <p:cNvPr id="164" name="Google Shape;16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30022" y="4353216"/>
            <a:ext cx="3137535" cy="212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GAMEPLAY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70" name="Google Shape;170;p23"/>
          <p:cNvSpPr txBox="1"/>
          <p:nvPr/>
        </p:nvSpPr>
        <p:spPr>
          <a:xfrm>
            <a:off x="342899" y="2301627"/>
            <a:ext cx="37719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Movimentação</a:t>
            </a:r>
            <a:endParaRPr b="0" i="0" sz="1800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Interação</a:t>
            </a:r>
            <a:endParaRPr b="0" i="0" sz="1800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Com cenário/objetos</a:t>
            </a:r>
            <a:endParaRPr b="0" i="0" sz="1800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b="0" i="0" lang="en-US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Com NPCs e PCCs</a:t>
            </a:r>
            <a:endParaRPr/>
          </a:p>
        </p:txBody>
      </p:sp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550" y="2145196"/>
            <a:ext cx="6941001" cy="3907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REFERÊNCIAS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77" name="Google Shape;177;p24"/>
          <p:cNvSpPr txBox="1"/>
          <p:nvPr>
            <p:ph idx="1" type="body"/>
          </p:nvPr>
        </p:nvSpPr>
        <p:spPr>
          <a:xfrm>
            <a:off x="913795" y="1732449"/>
            <a:ext cx="5232028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54"/>
              <a:buFont typeface="Noto Sans Symbols"/>
              <a:buChar char="▪"/>
            </a:pPr>
            <a:r>
              <a:rPr b="1" i="1" lang="en-US" sz="222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Left 4 Dead</a:t>
            </a:r>
            <a:endParaRPr/>
          </a:p>
          <a:p>
            <a:pPr indent="-294550" lvl="1" marL="662850" marR="0" rtl="0" algn="l">
              <a:lnSpc>
                <a:spcPct val="80000"/>
              </a:lnSpc>
              <a:spcBef>
                <a:spcPts val="951"/>
              </a:spcBef>
              <a:spcAft>
                <a:spcPts val="0"/>
              </a:spcAft>
              <a:buClr>
                <a:schemeClr val="lt2"/>
              </a:buClr>
              <a:buSzPts val="1230"/>
              <a:buFont typeface="Noto Sans Symbols"/>
              <a:buChar char="▪"/>
            </a:pPr>
            <a:r>
              <a:rPr b="0" i="0" lang="en-US" sz="1757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Níveis de jogo divididos por </a:t>
            </a:r>
            <a:r>
              <a:rPr b="0" i="0" lang="en-US" sz="1757" u="sng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cenários</a:t>
            </a:r>
            <a:endParaRPr b="0" i="0" sz="1757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95749" lvl="2" marL="968850" marR="0" rtl="0" algn="l">
              <a:lnSpc>
                <a:spcPct val="80000"/>
              </a:lnSpc>
              <a:spcBef>
                <a:spcPts val="951"/>
              </a:spcBef>
              <a:spcAft>
                <a:spcPts val="0"/>
              </a:spcAft>
              <a:buClr>
                <a:schemeClr val="lt2"/>
              </a:buClr>
              <a:buSzPts val="1230"/>
              <a:buFont typeface="Noto Sans Symbols"/>
              <a:buChar char="▪"/>
            </a:pPr>
            <a:r>
              <a:rPr b="0" i="0" lang="en-US" sz="1757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Seleção de cenário;</a:t>
            </a:r>
            <a:endParaRPr/>
          </a:p>
          <a:p>
            <a:pPr indent="-295749" lvl="2" marL="968850" marR="0" rtl="0" algn="l">
              <a:lnSpc>
                <a:spcPct val="80000"/>
              </a:lnSpc>
              <a:spcBef>
                <a:spcPts val="951"/>
              </a:spcBef>
              <a:spcAft>
                <a:spcPts val="0"/>
              </a:spcAft>
              <a:buClr>
                <a:schemeClr val="lt2"/>
              </a:buClr>
              <a:buSzPts val="1230"/>
              <a:buFont typeface="Noto Sans Symbols"/>
              <a:buChar char="▪"/>
            </a:pPr>
            <a:r>
              <a:rPr b="0" i="0" lang="en-US" sz="1757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Habilitar novos cenários a medida que se joga;</a:t>
            </a:r>
            <a:endParaRPr/>
          </a:p>
          <a:p>
            <a:pPr indent="-295749" lvl="2" marL="968850" marR="0" rtl="0" algn="l">
              <a:lnSpc>
                <a:spcPct val="80000"/>
              </a:lnSpc>
              <a:spcBef>
                <a:spcPts val="951"/>
              </a:spcBef>
              <a:spcAft>
                <a:spcPts val="0"/>
              </a:spcAft>
              <a:buClr>
                <a:schemeClr val="lt2"/>
              </a:buClr>
              <a:buSzPts val="1230"/>
              <a:buFont typeface="Noto Sans Symbols"/>
              <a:buChar char="▪"/>
            </a:pPr>
            <a:r>
              <a:rPr b="0" i="0" lang="en-US" sz="1757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Personagens mortos </a:t>
            </a:r>
            <a:r>
              <a:rPr lang="en-US" sz="1757">
                <a:solidFill>
                  <a:schemeClr val="lt1"/>
                </a:solidFill>
              </a:rPr>
              <a:t>podem ser revividos (estilo L4D).</a:t>
            </a:r>
            <a:endParaRPr b="0" i="0" sz="1757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11740" lvl="0" marL="285750" marR="0" rtl="0" algn="l">
              <a:lnSpc>
                <a:spcPct val="80000"/>
              </a:lnSpc>
              <a:spcBef>
                <a:spcPts val="933"/>
              </a:spcBef>
              <a:spcAft>
                <a:spcPts val="0"/>
              </a:spcAft>
              <a:buClr>
                <a:schemeClr val="lt2"/>
              </a:buClr>
              <a:buSzPts val="1166"/>
              <a:buFont typeface="Noto Sans Symbols"/>
              <a:buNone/>
            </a:pPr>
            <a:r>
              <a:t/>
            </a:r>
            <a:endParaRPr b="0" i="0" sz="1665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285750" lvl="0" marL="285750" marR="0" rtl="0" algn="l">
              <a:lnSpc>
                <a:spcPct val="80000"/>
              </a:lnSpc>
              <a:spcBef>
                <a:spcPts val="1044"/>
              </a:spcBef>
              <a:spcAft>
                <a:spcPts val="0"/>
              </a:spcAft>
              <a:buClr>
                <a:schemeClr val="lt2"/>
              </a:buClr>
              <a:buSzPts val="1554"/>
              <a:buFont typeface="Noto Sans Symbols"/>
              <a:buChar char="▪"/>
            </a:pPr>
            <a:r>
              <a:rPr b="1" i="1" lang="en-US" sz="222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Resident Evil 1, 2 &amp; 3</a:t>
            </a:r>
            <a:endParaRPr/>
          </a:p>
          <a:p>
            <a:pPr indent="-294550" lvl="1" marL="662850" marR="0" rtl="0" algn="l">
              <a:lnSpc>
                <a:spcPct val="80000"/>
              </a:lnSpc>
              <a:spcBef>
                <a:spcPts val="951"/>
              </a:spcBef>
              <a:spcAft>
                <a:spcPts val="0"/>
              </a:spcAft>
              <a:buClr>
                <a:schemeClr val="lt2"/>
              </a:buClr>
              <a:buSzPts val="1230"/>
              <a:buFont typeface="Noto Sans Symbols"/>
              <a:buChar char="▪"/>
            </a:pPr>
            <a:r>
              <a:rPr b="0" i="0" lang="en-US" sz="1757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Zumbis passivos e ativos;</a:t>
            </a:r>
            <a:endParaRPr/>
          </a:p>
          <a:p>
            <a:pPr indent="-294550" lvl="1" marL="662850" marR="0" rtl="0" algn="l">
              <a:lnSpc>
                <a:spcPct val="80000"/>
              </a:lnSpc>
              <a:spcBef>
                <a:spcPts val="951"/>
              </a:spcBef>
              <a:spcAft>
                <a:spcPts val="0"/>
              </a:spcAft>
              <a:buClr>
                <a:schemeClr val="lt2"/>
              </a:buClr>
              <a:buSzPts val="1230"/>
              <a:buFont typeface="Noto Sans Symbols"/>
              <a:buChar char="▪"/>
            </a:pPr>
            <a:r>
              <a:rPr b="0" i="0" lang="en-US" sz="1757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Exploração do ambiente, itens e inventário;</a:t>
            </a:r>
            <a:endParaRPr/>
          </a:p>
          <a:p>
            <a:pPr indent="-294550" lvl="1" marL="662850" marR="0" rtl="0" algn="l">
              <a:lnSpc>
                <a:spcPct val="80000"/>
              </a:lnSpc>
              <a:spcBef>
                <a:spcPts val="951"/>
              </a:spcBef>
              <a:spcAft>
                <a:spcPts val="0"/>
              </a:spcAft>
              <a:buClr>
                <a:schemeClr val="lt2"/>
              </a:buClr>
              <a:buSzPts val="1230"/>
              <a:buFont typeface="Noto Sans Symbols"/>
              <a:buChar char="▪"/>
            </a:pPr>
            <a:r>
              <a:rPr b="0" i="1" lang="en-US" sz="1757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Crafting </a:t>
            </a:r>
            <a:r>
              <a:rPr b="0" i="0" lang="en-US" sz="1757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de itens;</a:t>
            </a:r>
            <a:endParaRPr b="1" i="1" sz="1757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6145823" y="1732448"/>
            <a:ext cx="5232028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96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pic>
        <p:nvPicPr>
          <p:cNvPr descr="https://upload.wikimedia.org/wikipedia/en/e/ed/Resident_Evil_2_RPD.png" id="179" name="Google Shape;17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25877" y="4515085"/>
            <a:ext cx="2569240" cy="19269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s-media-cache-ak0.pinimg.com/736x/93/41/87/934187984ab6977105ee6c4003bb5fa5.jpg" id="180" name="Google Shape;18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48031" y="1732447"/>
            <a:ext cx="1724932" cy="258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MODOS DE JOGO</a:t>
            </a:r>
            <a:endParaRPr b="0" i="0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1" i="1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Singleplayer;</a:t>
            </a:r>
            <a:endParaRPr b="0" i="0" sz="22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  <a:p>
            <a:pPr indent="-31750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Char char="▪"/>
            </a:pPr>
            <a:r>
              <a:rPr b="1" i="1" lang="en-US" sz="24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Local multiplayer coop </a:t>
            </a:r>
            <a:r>
              <a:rPr b="0" i="1" lang="en-US" sz="2400" u="sng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s</a:t>
            </a:r>
            <a:r>
              <a:rPr b="0" i="1" lang="en-US" sz="2200" u="sng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plit screen</a:t>
            </a:r>
            <a:r>
              <a:rPr b="1" i="0" lang="en-US" sz="22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.</a:t>
            </a:r>
            <a:endParaRPr/>
          </a:p>
          <a:p>
            <a:pPr indent="-210820" lvl="0" marL="342900" marR="0" rtl="0" algn="l">
              <a:spcBef>
                <a:spcPts val="1080"/>
              </a:spcBef>
              <a:spcAft>
                <a:spcPts val="0"/>
              </a:spcAft>
              <a:buClr>
                <a:schemeClr val="lt2"/>
              </a:buClr>
              <a:buSzPts val="168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A EQUIPE </a:t>
            </a:r>
            <a:r>
              <a:rPr b="0" i="1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TINY CREW</a:t>
            </a:r>
            <a:endParaRPr b="0" i="1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pic>
        <p:nvPicPr>
          <p:cNvPr id="192" name="Google Shape;192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1632" y="2301627"/>
            <a:ext cx="6792448" cy="380661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</p:pic>
      <p:sp>
        <p:nvSpPr>
          <p:cNvPr id="193" name="Google Shape;193;p26"/>
          <p:cNvSpPr txBox="1"/>
          <p:nvPr/>
        </p:nvSpPr>
        <p:spPr>
          <a:xfrm>
            <a:off x="342898" y="2301627"/>
            <a:ext cx="4220310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Equipe </a:t>
            </a:r>
            <a:r>
              <a:rPr b="0" i="1" lang="en-US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Tiny Crew</a:t>
            </a:r>
            <a:r>
              <a:rPr b="0" i="0" lang="en-US" sz="1800" u="none" cap="none" strike="no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b="1"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Sr. Hammer </a:t>
            </a: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(Politico);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b="1"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Jonh Jonhson </a:t>
            </a: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(Policial);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Valentina (Garota dos serviços gerais);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Mister X (Cientista);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 strike="sng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Chuck Nóia (O Bruto).</a:t>
            </a:r>
            <a:endParaRPr/>
          </a:p>
        </p:txBody>
      </p:sp>
      <p:sp>
        <p:nvSpPr>
          <p:cNvPr id="194" name="Google Shape;194;p26"/>
          <p:cNvSpPr txBox="1"/>
          <p:nvPr/>
        </p:nvSpPr>
        <p:spPr>
          <a:xfrm>
            <a:off x="8247185" y="6365631"/>
            <a:ext cx="311247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FFFF00"/>
                </a:solidFill>
                <a:latin typeface="Lustria"/>
                <a:ea typeface="Lustria"/>
                <a:cs typeface="Lustria"/>
                <a:sym typeface="Lustria"/>
              </a:rPr>
              <a:t>Nops! It’s just a zombie…</a:t>
            </a:r>
            <a:endParaRPr i="1" sz="1800">
              <a:solidFill>
                <a:srgbClr val="FFFF00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cxnSp>
        <p:nvCxnSpPr>
          <p:cNvPr id="195" name="Google Shape;195;p26"/>
          <p:cNvCxnSpPr/>
          <p:nvPr/>
        </p:nvCxnSpPr>
        <p:spPr>
          <a:xfrm flipH="1" rot="10800000">
            <a:off x="9671538" y="5398477"/>
            <a:ext cx="360485" cy="896815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6" name="Google Shape;196;p26"/>
          <p:cNvCxnSpPr/>
          <p:nvPr/>
        </p:nvCxnSpPr>
        <p:spPr>
          <a:xfrm>
            <a:off x="3147646" y="2725615"/>
            <a:ext cx="4888500" cy="453300"/>
          </a:xfrm>
          <a:prstGeom prst="bentConnector3">
            <a:avLst>
              <a:gd fmla="val 100180" name="adj1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3235569" y="3015762"/>
            <a:ext cx="2444400" cy="87900"/>
          </a:xfrm>
          <a:prstGeom prst="bentConnector3">
            <a:avLst>
              <a:gd fmla="val 99994" name="adj1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Lustria"/>
              <a:buNone/>
            </a:pPr>
            <a:r>
              <a:rPr b="0" i="0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A EQUIPE </a:t>
            </a:r>
            <a:r>
              <a:rPr b="0" i="1" lang="en-US" sz="4000" u="none" cap="none" strike="noStrik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TINY CREW</a:t>
            </a:r>
            <a:endParaRPr b="0" i="1" sz="4000" u="none" cap="none" strike="noStrik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03" name="Google Shape;203;p27"/>
          <p:cNvSpPr txBox="1"/>
          <p:nvPr/>
        </p:nvSpPr>
        <p:spPr>
          <a:xfrm>
            <a:off x="342898" y="2301627"/>
            <a:ext cx="4343402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Equipe </a:t>
            </a:r>
            <a:r>
              <a:rPr i="1"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Tiny Crew</a:t>
            </a: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Sr. Hammer (Politico);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Jonh Jonhson (Policial);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b="1"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Valentina</a:t>
            </a: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 (Garota dos serviços gerais);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Mister X (Cientista);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</a:pPr>
            <a:r>
              <a:rPr lang="en-US" sz="1800" strike="sngStrik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Chuck Nóia (O Bruto).</a:t>
            </a:r>
            <a:endParaRPr/>
          </a:p>
        </p:txBody>
      </p:sp>
      <p:cxnSp>
        <p:nvCxnSpPr>
          <p:cNvPr id="204" name="Google Shape;204;p27"/>
          <p:cNvCxnSpPr/>
          <p:nvPr/>
        </p:nvCxnSpPr>
        <p:spPr>
          <a:xfrm flipH="1" rot="10800000">
            <a:off x="4563208" y="3345069"/>
            <a:ext cx="1230900" cy="48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205" name="Google Shape;205;p2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6056" y="1740755"/>
            <a:ext cx="2959646" cy="405923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dósia">
  <a:themeElements>
    <a:clrScheme name="Ardósia">
      <a:dk1>
        <a:srgbClr val="000000"/>
      </a:dk1>
      <a:lt1>
        <a:srgbClr val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